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0" r:id="rId3"/>
    <p:sldId id="264" r:id="rId4"/>
    <p:sldId id="263" r:id="rId5"/>
    <p:sldId id="259" r:id="rId6"/>
    <p:sldId id="261" r:id="rId7"/>
    <p:sldId id="256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6A808D-12CF-47FD-A6E4-AACA42C75444}">
          <p14:sldIdLst>
            <p14:sldId id="257"/>
            <p14:sldId id="260"/>
            <p14:sldId id="264"/>
            <p14:sldId id="263"/>
            <p14:sldId id="259"/>
            <p14:sldId id="261"/>
            <p14:sldId id="256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AFF"/>
    <a:srgbClr val="00FF99"/>
    <a:srgbClr val="FF335A"/>
    <a:srgbClr val="3A9AFF"/>
    <a:srgbClr val="10BC00"/>
    <a:srgbClr val="17B2B6"/>
    <a:srgbClr val="38E04A"/>
    <a:srgbClr val="08E8DE"/>
    <a:srgbClr val="66666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2" autoAdjust="0"/>
    <p:restoredTop sz="91088" autoAdjust="0"/>
  </p:normalViewPr>
  <p:slideViewPr>
    <p:cSldViewPr snapToGrid="0">
      <p:cViewPr>
        <p:scale>
          <a:sx n="100" d="100"/>
          <a:sy n="100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5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  <a:r>
              <a:rPr lang="en-US" baseline="0"/>
              <a:t> that the patches has been scaled differently to match 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</a:t>
            </a:r>
            <a:r>
              <a:rPr lang="en-US" baseline="0"/>
              <a:t> the main comparision here is for the total time … I can probably scale the images of the eye patches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3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microsoft.com/office/2007/relationships/hdphoto" Target="../media/hdphoto5.wdp"/><Relationship Id="rId5" Type="http://schemas.openxmlformats.org/officeDocument/2006/relationships/image" Target="../media/image12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tif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openxmlformats.org/officeDocument/2006/relationships/image" Target="../media/image27.tif"/><Relationship Id="rId4" Type="http://schemas.openxmlformats.org/officeDocument/2006/relationships/image" Target="../media/image23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hidden="1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 hidden="1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 hidden="1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-39480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69" name="Rectangle 68"/>
          <p:cNvSpPr/>
          <p:nvPr/>
        </p:nvSpPr>
        <p:spPr>
          <a:xfrm>
            <a:off x="-176113" y="4911845"/>
            <a:ext cx="18104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Camera’s view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98" y="3882033"/>
            <a:ext cx="5320982" cy="2735723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4328578" y="5006725"/>
            <a:ext cx="216492" cy="1443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/>
          <p:cNvCxnSpPr>
            <a:stCxn id="27" idx="0"/>
          </p:cNvCxnSpPr>
          <p:nvPr/>
        </p:nvCxnSpPr>
        <p:spPr>
          <a:xfrm rot="5400000" flipH="1" flipV="1">
            <a:off x="5809342" y="3164187"/>
            <a:ext cx="470020" cy="3215057"/>
          </a:xfrm>
          <a:prstGeom prst="bentConnector2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545070" y="5199132"/>
            <a:ext cx="3102325" cy="829626"/>
            <a:chOff x="5169176" y="5199132"/>
            <a:chExt cx="3102325" cy="829626"/>
          </a:xfrm>
        </p:grpSpPr>
        <p:sp>
          <p:nvSpPr>
            <p:cNvPr id="25" name="Rectangle 24"/>
            <p:cNvSpPr/>
            <p:nvPr/>
          </p:nvSpPr>
          <p:spPr>
            <a:xfrm>
              <a:off x="5169176" y="5199132"/>
              <a:ext cx="165915" cy="118872"/>
            </a:xfrm>
            <a:prstGeom prst="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253981" y="6025983"/>
              <a:ext cx="3017520" cy="0"/>
            </a:xfrm>
            <a:prstGeom prst="line">
              <a:avLst/>
            </a:prstGeom>
            <a:ln w="12700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248510" y="5333814"/>
              <a:ext cx="0" cy="694944"/>
            </a:xfrm>
            <a:prstGeom prst="line">
              <a:avLst/>
            </a:prstGeom>
            <a:ln w="12700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9820056" y="3737694"/>
            <a:ext cx="1383712" cy="688774"/>
            <a:chOff x="9824819" y="3880577"/>
            <a:chExt cx="1383712" cy="688774"/>
          </a:xfrm>
        </p:grpSpPr>
        <p:sp>
          <p:nvSpPr>
            <p:cNvPr id="36" name="TextBox 35"/>
            <p:cNvSpPr txBox="1"/>
            <p:nvPr/>
          </p:nvSpPr>
          <p:spPr>
            <a:xfrm>
              <a:off x="9909683" y="4200019"/>
              <a:ext cx="12139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Ø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11</a:t>
              </a:r>
              <a:r>
                <a:rPr 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824819" y="3880577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Artificial iris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812107" y="525392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(2 </a:t>
            </a:r>
            <a:r>
              <a:rPr lang="en-US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lp/mm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50017" y="5667369"/>
            <a:ext cx="724673" cy="990846"/>
            <a:chOff x="10350017" y="5600694"/>
            <a:chExt cx="724673" cy="990846"/>
          </a:xfrm>
        </p:grpSpPr>
        <p:sp>
          <p:nvSpPr>
            <p:cNvPr id="91" name="Rectangle 90"/>
            <p:cNvSpPr/>
            <p:nvPr/>
          </p:nvSpPr>
          <p:spPr>
            <a:xfrm>
              <a:off x="10350017" y="5600694"/>
              <a:ext cx="724673" cy="921877"/>
            </a:xfrm>
            <a:prstGeom prst="rect">
              <a:avLst/>
            </a:prstGeom>
            <a:solidFill>
              <a:srgbClr val="666666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0555441" y="5735470"/>
              <a:ext cx="313824" cy="457200"/>
              <a:chOff x="11185513" y="587990"/>
              <a:chExt cx="313824" cy="548640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11185513" y="587990"/>
                <a:ext cx="0" cy="548640"/>
              </a:xfrm>
              <a:prstGeom prst="line">
                <a:avLst/>
              </a:prstGeom>
              <a:ln w="101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1394027" y="587990"/>
                <a:ext cx="0" cy="548640"/>
              </a:xfrm>
              <a:prstGeom prst="line">
                <a:avLst/>
              </a:prstGeom>
              <a:ln w="101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1289500" y="587990"/>
                <a:ext cx="0" cy="548640"/>
              </a:xfrm>
              <a:prstGeom prst="line">
                <a:avLst/>
              </a:prstGeom>
              <a:ln w="101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1499337" y="587990"/>
                <a:ext cx="0" cy="548640"/>
              </a:xfrm>
              <a:prstGeom prst="line">
                <a:avLst/>
              </a:prstGeom>
              <a:ln w="1016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10502840" y="6218851"/>
              <a:ext cx="429768" cy="184657"/>
              <a:chOff x="11181899" y="1206196"/>
              <a:chExt cx="429768" cy="184657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>
                <a:off x="11609541" y="1215816"/>
                <a:ext cx="0" cy="175037"/>
              </a:xfrm>
              <a:prstGeom prst="line">
                <a:avLst/>
              </a:prstGeom>
              <a:ln w="9525">
                <a:solidFill>
                  <a:srgbClr val="08E8DE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>
                <a:off x="11181899" y="1294145"/>
                <a:ext cx="429768" cy="0"/>
              </a:xfrm>
              <a:prstGeom prst="straightConnector1">
                <a:avLst/>
              </a:prstGeom>
              <a:ln w="9525">
                <a:solidFill>
                  <a:srgbClr val="08E8DE"/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cxnSpLocks/>
              </p:cNvCxnSpPr>
              <p:nvPr/>
            </p:nvCxnSpPr>
            <p:spPr>
              <a:xfrm>
                <a:off x="11185879" y="1206196"/>
                <a:ext cx="0" cy="175037"/>
              </a:xfrm>
              <a:prstGeom prst="line">
                <a:avLst/>
              </a:prstGeom>
              <a:ln w="9525">
                <a:solidFill>
                  <a:srgbClr val="08E8DE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/>
            <p:cNvSpPr txBox="1"/>
            <p:nvPr/>
          </p:nvSpPr>
          <p:spPr>
            <a:xfrm>
              <a:off x="10407329" y="6222208"/>
              <a:ext cx="637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en-US" i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164592" y="167635"/>
            <a:ext cx="113127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volume improvement using a Scheimpflug camera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4743" y="111011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4.038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2088326" y="898486"/>
            <a:ext cx="1881353" cy="369332"/>
            <a:chOff x="1840676" y="898486"/>
            <a:chExt cx="1881353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2908986" y="89848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40676" y="89848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1608" y="1219978"/>
            <a:ext cx="652886" cy="226141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5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3137" y="1390191"/>
            <a:ext cx="658877" cy="228888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50000"/>
              </a:prstClr>
            </a:outerShdw>
          </a:effectLst>
          <a:scene3d>
            <a:camera prst="isometricRightUp"/>
            <a:lightRig rig="threePt" dir="t"/>
          </a:scene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99" l="6015" r="96241">
                        <a14:foregroundMark x1="43985" y1="5658" x2="49624" y2="13857"/>
                        <a14:foregroundMark x1="47368" y1="16975" x2="49624" y2="30023"/>
                        <a14:foregroundMark x1="60526" y1="24134" x2="53759" y2="37182"/>
                        <a14:foregroundMark x1="20301" y1="35797" x2="16917" y2="48152"/>
                        <a14:foregroundMark x1="59398" y1="43995" x2="68421" y2="76674"/>
                        <a14:foregroundMark x1="14662" y1="51617" x2="15789" y2="56005"/>
                        <a14:foregroundMark x1="41729" y1="51963" x2="38346" y2="75982"/>
                        <a14:foregroundMark x1="34962" y1="94804" x2="46241" y2="90993"/>
                        <a14:foregroundMark x1="69549" y1="95843" x2="77444" y2="93418"/>
                        <a14:foregroundMark x1="72932" y1="19400" x2="83083" y2="31640"/>
                        <a14:foregroundMark x1="81955" y1="31986" x2="84211" y2="37875"/>
                        <a14:foregroundMark x1="74060" y1="20323" x2="79699" y2="21016"/>
                        <a14:foregroundMark x1="83459" y1="51501" x2="82707" y2="54388"/>
                        <a14:foregroundMark x1="79699" y1="55081" x2="76692" y2="56351"/>
                        <a14:foregroundMark x1="91729" y1="36721" x2="91729" y2="40531"/>
                        <a14:foregroundMark x1="22932" y1="53349" x2="22180" y2="54965"/>
                        <a14:foregroundMark x1="82331" y1="21709" x2="81955" y2="22171"/>
                        <a14:foregroundMark x1="42105" y1="17321" x2="39098" y2="18014"/>
                        <a14:foregroundMark x1="16541" y1="36143" x2="16541" y2="37644"/>
                        <a14:backgroundMark x1="36090" y1="34296" x2="36090" y2="34296"/>
                        <a14:backgroundMark x1="74060" y1="37529" x2="74060" y2="37529"/>
                        <a14:backgroundMark x1="70301" y1="33372" x2="70301" y2="33372"/>
                        <a14:backgroundMark x1="74060" y1="39607" x2="74060" y2="39607"/>
                        <a14:backgroundMark x1="74436" y1="41801" x2="74436" y2="41801"/>
                        <a14:backgroundMark x1="74436" y1="42610" x2="74436" y2="42610"/>
                        <a14:backgroundMark x1="76336" y1="44162" x2="76336" y2="44162"/>
                        <a14:backgroundMark x1="76336" y1="45431" x2="76336" y2="45431"/>
                        <a14:backgroundMark x1="26718" y1="48731" x2="26718" y2="48731"/>
                        <a14:backgroundMark x1="26718" y1="54061" x2="26718" y2="54061"/>
                        <a14:backgroundMark x1="74046" y1="57360" x2="74046" y2="57360"/>
                        <a14:backgroundMark x1="71756" y1="30203" x2="71756" y2="30203"/>
                        <a14:backgroundMark x1="74046" y1="52792" x2="74046" y2="52792"/>
                        <a14:backgroundMark x1="73282" y1="54061" x2="73282" y2="54061"/>
                        <a14:backgroundMark x1="74046" y1="55584" x2="74046" y2="55584"/>
                      </a14:backgroundRemoval>
                    </a14:imgEffect>
                    <a14:imgEffect>
                      <a14:sharpenSoften amount="5000"/>
                    </a14:imgEffect>
                    <a14:imgEffect>
                      <a14:brightnessContrast bright="-20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1372" y="1515650"/>
            <a:ext cx="678810" cy="2356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50000"/>
              </a:prst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156" name="Group 155"/>
          <p:cNvGrpSpPr/>
          <p:nvPr/>
        </p:nvGrpSpPr>
        <p:grpSpPr>
          <a:xfrm>
            <a:off x="3022818" y="1395687"/>
            <a:ext cx="7055263" cy="175037"/>
            <a:chOff x="2775168" y="1395687"/>
            <a:chExt cx="7055263" cy="175037"/>
          </a:xfrm>
        </p:grpSpPr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9830431" y="1395687"/>
              <a:ext cx="0" cy="17503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2781346" y="1483205"/>
              <a:ext cx="7040880" cy="0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2775168" y="1395687"/>
              <a:ext cx="0" cy="17503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9621146" y="1716184"/>
            <a:ext cx="1863524" cy="1442657"/>
            <a:chOff x="9687135" y="1716184"/>
            <a:chExt cx="1863524" cy="1442657"/>
          </a:xfrm>
        </p:grpSpPr>
        <p:sp>
          <p:nvSpPr>
            <p:cNvPr id="10" name="TextBox 9"/>
            <p:cNvSpPr txBox="1"/>
            <p:nvPr/>
          </p:nvSpPr>
          <p:spPr>
            <a:xfrm>
              <a:off x="9904920" y="2789509"/>
              <a:ext cx="152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 </a:t>
              </a:r>
              <a:r>
                <a:rPr 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F/8</a:t>
              </a:r>
              <a:endParaRPr lang="en-US" i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87135" y="1716184"/>
              <a:ext cx="1863524" cy="10378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90000"/>
                </a:prstClr>
              </a:outerShdw>
            </a:effectLst>
          </p:spPr>
        </p:pic>
      </p:grpSp>
      <p:grpSp>
        <p:nvGrpSpPr>
          <p:cNvPr id="154" name="Group 153"/>
          <p:cNvGrpSpPr/>
          <p:nvPr/>
        </p:nvGrpSpPr>
        <p:grpSpPr>
          <a:xfrm>
            <a:off x="1954821" y="1183840"/>
            <a:ext cx="2134452" cy="175037"/>
            <a:chOff x="5158192" y="2313063"/>
            <a:chExt cx="2134452" cy="175037"/>
          </a:xfrm>
        </p:grpSpPr>
        <p:cxnSp>
          <p:nvCxnSpPr>
            <p:cNvPr id="145" name="Straight Connector 144"/>
            <p:cNvCxnSpPr>
              <a:cxnSpLocks/>
            </p:cNvCxnSpPr>
            <p:nvPr/>
          </p:nvCxnSpPr>
          <p:spPr>
            <a:xfrm>
              <a:off x="6226379" y="2313063"/>
              <a:ext cx="0" cy="17503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5163737" y="2400581"/>
              <a:ext cx="1060704" cy="0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>
              <a:off x="6230287" y="2400581"/>
              <a:ext cx="1060704" cy="0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cxnSpLocks/>
            </p:cNvCxnSpPr>
            <p:nvPr/>
          </p:nvCxnSpPr>
          <p:spPr>
            <a:xfrm>
              <a:off x="7292644" y="2313063"/>
              <a:ext cx="0" cy="17503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5158192" y="2313063"/>
              <a:ext cx="0" cy="17503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4051350" y="3104476"/>
            <a:ext cx="660758" cy="400110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near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38136" y="2877693"/>
            <a:ext cx="906017" cy="400110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middle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20834" y="2749315"/>
            <a:ext cx="612475" cy="400110"/>
          </a:xfrm>
          <a:prstGeom prst="rect">
            <a:avLst/>
          </a:prstGeom>
          <a:noFill/>
          <a:scene3d>
            <a:camera prst="isometricOffAxis1Top">
              <a:rot lat="18600000" lon="18900000" rev="4440000"/>
            </a:camera>
            <a:lightRig rig="threePt" dir="t"/>
          </a:scene3d>
          <a:sp3d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rear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0000"/>
                    </a14:imgEffect>
                    <a14:imgEffect>
                      <a14:saturation sat="108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83" t="27702" r="35347" b="26773"/>
          <a:stretch/>
        </p:blipFill>
        <p:spPr>
          <a:xfrm>
            <a:off x="7650135" y="3892067"/>
            <a:ext cx="2011680" cy="1322822"/>
          </a:xfrm>
          <a:prstGeom prst="rect">
            <a:avLst/>
          </a:prstGeom>
          <a:ln w="9525">
            <a:solidFill>
              <a:srgbClr val="00B050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0000"/>
                    </a14:imgEffect>
                    <a14:imgEffect>
                      <a14:saturation sat="108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1" t="72155" r="6102" b="1"/>
          <a:stretch/>
        </p:blipFill>
        <p:spPr>
          <a:xfrm>
            <a:off x="7654041" y="5420412"/>
            <a:ext cx="2007774" cy="1197344"/>
          </a:xfrm>
          <a:prstGeom prst="rect">
            <a:avLst/>
          </a:prstGeom>
          <a:ln>
            <a:solidFill>
              <a:srgbClr val="FF0066"/>
            </a:solidFill>
          </a:ln>
        </p:spPr>
      </p:pic>
    </p:spTree>
    <p:extLst>
      <p:ext uri="{BB962C8B-B14F-4D97-AF65-F5344CB8AC3E}">
        <p14:creationId xmlns:p14="http://schemas.microsoft.com/office/powerpoint/2010/main" val="352363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64592" y="167635"/>
            <a:ext cx="110543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Conventional image with focus on the middle cutout at optimum aperture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9" y="1561021"/>
            <a:ext cx="5050708" cy="2322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89" y="1513793"/>
            <a:ext cx="5170563" cy="2417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918535" y="4333935"/>
            <a:ext cx="10364357" cy="2037078"/>
            <a:chOff x="1301982" y="4324508"/>
            <a:chExt cx="10364357" cy="20370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3435" r="5150" b="3740"/>
            <a:stretch/>
          </p:blipFill>
          <p:spPr>
            <a:xfrm>
              <a:off x="4958125" y="4324508"/>
              <a:ext cx="3048067" cy="2037077"/>
            </a:xfrm>
            <a:prstGeom prst="rect">
              <a:avLst/>
            </a:prstGeom>
            <a:ln w="25400">
              <a:solidFill>
                <a:srgbClr val="00FF99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t="3007" r="6248" b="4169"/>
            <a:stretch/>
          </p:blipFill>
          <p:spPr>
            <a:xfrm>
              <a:off x="1301982" y="4324508"/>
              <a:ext cx="3052563" cy="2037078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0" t="3344" r="5141" b="3832"/>
            <a:stretch/>
          </p:blipFill>
          <p:spPr>
            <a:xfrm>
              <a:off x="8619198" y="4324508"/>
              <a:ext cx="3047141" cy="2037078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80201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8055" y="14950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85000"/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32728" y="14950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85000"/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3023" y="727615"/>
            <a:ext cx="56438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Exposure time: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0.77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>
                <a:solidFill>
                  <a:srgbClr val="FFC000"/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30805" y="1513793"/>
            <a:ext cx="15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4214" y="2384981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19330" y="2384980"/>
            <a:ext cx="263951" cy="169683"/>
          </a:xfrm>
          <a:prstGeom prst="rect">
            <a:avLst/>
          </a:prstGeom>
          <a:noFill/>
          <a:ln w="15875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10564" y="2384979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7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5424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Strategy 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022" y="727615"/>
            <a:ext cx="117386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180 mm, F/8 lens tilted b/w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-16°</a:t>
            </a:r>
            <a:r>
              <a:rPr lang="en-US" sz="2200" b="1">
                <a:solidFill>
                  <a:srgbClr val="FFFF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-19°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in increments of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0.5° </a:t>
            </a:r>
            <a:r>
              <a:rPr lang="en-US" sz="2200" b="1">
                <a:solidFill>
                  <a:srgbClr val="5DA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about the entrance pupil center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3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114515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In-focus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regions detected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the registered focal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stack images </a:t>
            </a:r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using LoG filter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3022" y="727615"/>
            <a:ext cx="117386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180 mm, F/8 lens tilted b/w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-16°</a:t>
            </a:r>
            <a:r>
              <a:rPr lang="en-US" sz="2200" b="1">
                <a:solidFill>
                  <a:srgbClr val="FFFF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&amp;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-19°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in increments of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0.5° </a:t>
            </a:r>
            <a:r>
              <a:rPr lang="en-US" sz="2200" b="1">
                <a:solidFill>
                  <a:srgbClr val="5DA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about the entrance pupil center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1474245"/>
            <a:ext cx="3657600" cy="1588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1464826"/>
            <a:ext cx="3657600" cy="1588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7" y="1474245"/>
            <a:ext cx="3657600" cy="1588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3218244"/>
            <a:ext cx="3657600" cy="1588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659" y="3218244"/>
            <a:ext cx="3657600" cy="1588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96" y="3218244"/>
            <a:ext cx="3657600" cy="15887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2" y="4962243"/>
            <a:ext cx="3657600" cy="15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4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88678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In-focus regions overlaid on corresponding intensity images</a:t>
            </a:r>
            <a:endParaRPr lang="en-US" sz="2600" b="1" dirty="0">
              <a:solidFill>
                <a:srgbClr val="38E04A"/>
              </a:solidFill>
              <a:latin typeface="Euclid" panose="020205030605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3022" y="727615"/>
            <a:ext cx="99425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Angular scan of the depth of field in the object space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8337"/>
            <a:ext cx="8382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" y="167635"/>
            <a:ext cx="88392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Composite image showing depth of field beyond 1.2 meters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3022" y="727615"/>
            <a:ext cx="99425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Aperture: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F/8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>
                <a:solidFill>
                  <a:srgbClr val="3A9AFF">
                    <a:alpha val="80000"/>
                  </a:srgb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(each image)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  Total exposure time: </a:t>
            </a:r>
            <a:r>
              <a:rPr lang="en-US" sz="2200" b="1">
                <a:solidFill>
                  <a:srgbClr val="FFC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5.4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>
                <a:solidFill>
                  <a:srgbClr val="FFC000"/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sec</a:t>
            </a:r>
            <a:r>
              <a:rPr lang="en-US" sz="22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  </a:t>
            </a:r>
            <a:endParaRPr lang="en-US" sz="22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3545" y="1527653"/>
            <a:ext cx="11484910" cy="2441027"/>
            <a:chOff x="286561" y="1527653"/>
            <a:chExt cx="11484910" cy="24410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61" y="1556969"/>
              <a:ext cx="5627700" cy="23823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489" y="1527653"/>
              <a:ext cx="5647982" cy="24410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TextBox 7"/>
          <p:cNvSpPr txBox="1"/>
          <p:nvPr/>
        </p:nvSpPr>
        <p:spPr>
          <a:xfrm>
            <a:off x="10270367" y="1509834"/>
            <a:ext cx="15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7B2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measure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53545" y="4370656"/>
            <a:ext cx="11475483" cy="2035492"/>
            <a:chOff x="353545" y="4370656"/>
            <a:chExt cx="11475483" cy="20354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353545" y="4370656"/>
              <a:ext cx="3052564" cy="2035491"/>
            </a:xfrm>
            <a:prstGeom prst="rect">
              <a:avLst/>
            </a:prstGeom>
            <a:ln w="25400">
              <a:solidFill>
                <a:srgbClr val="FF335A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4569964" y="4370656"/>
              <a:ext cx="3048067" cy="2035492"/>
            </a:xfrm>
            <a:prstGeom prst="rect">
              <a:avLst/>
            </a:prstGeom>
            <a:ln w="25400">
              <a:solidFill>
                <a:srgbClr val="00FF99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781885" y="4370656"/>
              <a:ext cx="3047143" cy="2031103"/>
            </a:xfrm>
            <a:prstGeom prst="rect">
              <a:avLst/>
            </a:prstGeom>
            <a:ln w="25400">
              <a:solidFill>
                <a:srgbClr val="3A9AFF"/>
              </a:solidFill>
            </a:ln>
          </p:spPr>
        </p:pic>
      </p:grpSp>
      <p:sp>
        <p:nvSpPr>
          <p:cNvPr id="14" name="Rectangle 13"/>
          <p:cNvSpPr/>
          <p:nvPr/>
        </p:nvSpPr>
        <p:spPr>
          <a:xfrm>
            <a:off x="1527944" y="2337847"/>
            <a:ext cx="263951" cy="169683"/>
          </a:xfrm>
          <a:prstGeom prst="rect">
            <a:avLst/>
          </a:prstGeom>
          <a:noFill/>
          <a:ln w="15875">
            <a:solidFill>
              <a:srgbClr val="FF3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12745" y="2337846"/>
            <a:ext cx="263951" cy="169683"/>
          </a:xfrm>
          <a:prstGeom prst="rect">
            <a:avLst/>
          </a:prstGeom>
          <a:noFill/>
          <a:ln w="15875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5382" y="2337845"/>
            <a:ext cx="263951" cy="169683"/>
          </a:xfrm>
          <a:prstGeom prst="rect">
            <a:avLst/>
          </a:prstGeom>
          <a:noFill/>
          <a:ln w="15875">
            <a:solidFill>
              <a:srgbClr val="3A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54368" y="14188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3.43 </a:t>
            </a:r>
            <a:r>
              <a:rPr lang="en-US" i="1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7555" y="14188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4.04 </a:t>
            </a:r>
            <a:r>
              <a:rPr lang="en-US" i="1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>
              <a:solidFill>
                <a:schemeClr val="bg1">
                  <a:lumMod val="85000"/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4153" y="14188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4.65 </a:t>
            </a:r>
            <a:r>
              <a:rPr lang="en-US" i="1">
                <a:solidFill>
                  <a:schemeClr val="bg1">
                    <a:lumMod val="85000"/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>
              <a:solidFill>
                <a:schemeClr val="bg1">
                  <a:lumMod val="85000"/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93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t="3435" r="5150" b="3740"/>
          <a:stretch/>
        </p:blipFill>
        <p:spPr>
          <a:xfrm>
            <a:off x="5467173" y="1345642"/>
            <a:ext cx="3048067" cy="20370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3007" r="6248" b="4169"/>
          <a:stretch/>
        </p:blipFill>
        <p:spPr>
          <a:xfrm>
            <a:off x="2197534" y="1345642"/>
            <a:ext cx="3052563" cy="2037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3344" r="5141" b="3832"/>
          <a:stretch/>
        </p:blipFill>
        <p:spPr>
          <a:xfrm>
            <a:off x="8732316" y="1345642"/>
            <a:ext cx="3047141" cy="203707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57232" y="779976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BEDE4"/>
                </a:solidFill>
                <a:latin typeface="Segoe UI Light" panose="020B0502040204020203" pitchFamily="34" charset="0"/>
              </a:rPr>
              <a:t>Near (3.43 </a:t>
            </a:r>
            <a:r>
              <a:rPr lang="en-US" sz="2000" b="1" i="1" dirty="0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 dirty="0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8023" y="779976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Middle (4.04 </a:t>
            </a:r>
            <a:r>
              <a:rPr lang="en-US" sz="2000" b="1" i="1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93498" y="77997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Far (4.65 </a:t>
            </a:r>
            <a:r>
              <a:rPr lang="en-US" sz="2000" b="1" i="1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9682" y="1989057"/>
            <a:ext cx="202785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sz="2200" dirty="0"/>
              <a:t>Conventional @ F/8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69682" y="3711759"/>
            <a:ext cx="11609775" cy="2035492"/>
            <a:chOff x="169682" y="3616509"/>
            <a:chExt cx="11609775" cy="20354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197534" y="3616509"/>
              <a:ext cx="3052564" cy="20354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467172" y="3616509"/>
              <a:ext cx="3048067" cy="20354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732314" y="3616509"/>
              <a:ext cx="3047143" cy="203110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69682" y="4262143"/>
              <a:ext cx="20659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Angular Focus Stacking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4592" y="167635"/>
            <a:ext cx="91569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Angular focus stacking vs. conventional image capture @ F/8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0" t="8766" r="9435" b="11286"/>
          <a:stretch/>
        </p:blipFill>
        <p:spPr>
          <a:xfrm>
            <a:off x="5467172" y="1354931"/>
            <a:ext cx="3048067" cy="20311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4592" y="167635"/>
            <a:ext cx="94343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rgbClr val="FF3F7A"/>
                </a:solidFill>
                <a:latin typeface="Euclid" panose="02020503060505020303" pitchFamily="18" charset="0"/>
              </a:rPr>
              <a:t>Angular focus stacking vs. conventional image capture @ F/22 </a:t>
            </a:r>
            <a:endParaRPr lang="en-US" sz="2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7232" y="779976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BEDE4"/>
                </a:solidFill>
                <a:latin typeface="Segoe UI Light" panose="020B0502040204020203" pitchFamily="34" charset="0"/>
              </a:rPr>
              <a:t>Near (3.43 </a:t>
            </a:r>
            <a:r>
              <a:rPr lang="en-US" sz="2000" b="1" i="1" dirty="0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 dirty="0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8023" y="779976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Middle (4.04 </a:t>
            </a:r>
            <a:r>
              <a:rPr lang="en-US" sz="2000" b="1" i="1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93498" y="77997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Far (4.65 </a:t>
            </a:r>
            <a:r>
              <a:rPr lang="en-US" sz="2000" b="1" i="1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9682" y="1989057"/>
            <a:ext cx="202785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sz="2200" dirty="0"/>
              <a:t>Conventional </a:t>
            </a:r>
            <a:r>
              <a:rPr lang="en-US" sz="2200"/>
              <a:t>@ F/22</a:t>
            </a:r>
            <a:endParaRPr lang="en-US" sz="2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69682" y="3711759"/>
            <a:ext cx="11609775" cy="2035492"/>
            <a:chOff x="169682" y="3616509"/>
            <a:chExt cx="11609775" cy="20354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" t="3007" r="5362" b="4241"/>
            <a:stretch/>
          </p:blipFill>
          <p:spPr>
            <a:xfrm>
              <a:off x="2197534" y="3616509"/>
              <a:ext cx="3052564" cy="20354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7" t="3436" r="4664" b="3812"/>
            <a:stretch/>
          </p:blipFill>
          <p:spPr>
            <a:xfrm>
              <a:off x="5467172" y="3616509"/>
              <a:ext cx="3048067" cy="20354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3007" r="5240" b="4442"/>
            <a:stretch/>
          </p:blipFill>
          <p:spPr>
            <a:xfrm>
              <a:off x="8732314" y="3616509"/>
              <a:ext cx="3047143" cy="20311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69682" y="4262143"/>
              <a:ext cx="20659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3A9AFF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Times New Roman" panose="02020603050405020304" pitchFamily="18" charset="0"/>
                </a:rPr>
                <a:t>Angular Focus Stacking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4" t="6090" r="311" b="7581"/>
          <a:stretch/>
        </p:blipFill>
        <p:spPr>
          <a:xfrm>
            <a:off x="2197532" y="1354932"/>
            <a:ext cx="3052565" cy="20311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30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15036" r="7889" b="19735"/>
          <a:stretch/>
        </p:blipFill>
        <p:spPr>
          <a:xfrm>
            <a:off x="8732314" y="1354932"/>
            <a:ext cx="3047143" cy="203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56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920</TotalTime>
  <Words>280</Words>
  <Application>Microsoft Office PowerPoint</Application>
  <PresentationFormat>Widescreen</PresentationFormat>
  <Paragraphs>50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Euclid</vt:lpstr>
      <vt:lpstr>Segoe UI Light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68</cp:revision>
  <dcterms:created xsi:type="dcterms:W3CDTF">2016-11-16T03:12:58Z</dcterms:created>
  <dcterms:modified xsi:type="dcterms:W3CDTF">2016-11-18T08:47:36Z</dcterms:modified>
</cp:coreProperties>
</file>